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5" r:id="rId3"/>
    <p:sldId id="296" r:id="rId4"/>
    <p:sldId id="276" r:id="rId5"/>
    <p:sldId id="300" r:id="rId6"/>
    <p:sldId id="302" r:id="rId7"/>
    <p:sldId id="301" r:id="rId8"/>
    <p:sldId id="309" r:id="rId9"/>
    <p:sldId id="290" r:id="rId10"/>
    <p:sldId id="285" r:id="rId11"/>
    <p:sldId id="286" r:id="rId12"/>
    <p:sldId id="288" r:id="rId13"/>
    <p:sldId id="291" r:id="rId14"/>
    <p:sldId id="303" r:id="rId15"/>
    <p:sldId id="304" r:id="rId16"/>
    <p:sldId id="308" r:id="rId17"/>
    <p:sldId id="313" r:id="rId18"/>
    <p:sldId id="310" r:id="rId19"/>
    <p:sldId id="317" r:id="rId20"/>
    <p:sldId id="307" r:id="rId21"/>
    <p:sldId id="312" r:id="rId22"/>
    <p:sldId id="314" r:id="rId23"/>
    <p:sldId id="315" r:id="rId24"/>
    <p:sldId id="27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4" autoAdjust="0"/>
    <p:restoredTop sz="83061" autoAdjust="0"/>
  </p:normalViewPr>
  <p:slideViewPr>
    <p:cSldViewPr snapToGrid="0">
      <p:cViewPr varScale="1">
        <p:scale>
          <a:sx n="98" d="100"/>
          <a:sy n="98" d="100"/>
        </p:scale>
        <p:origin x="116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3FDF426-A3EF-4FE4-990E-BD786992C2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F5F0D4-14F9-42D1-9373-A2B7FE277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6218A-63DD-4D4B-9BCD-E0D9806A866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F1E5C0-2B66-40AF-BEDB-A7FDEECEAB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8AFC41-536E-4190-A8D0-051AC5D10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155EF-F583-4C17-B18A-430F4CEB29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015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81579-400C-4B4C-8E1D-CEA3B6293FE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E53E3-DB13-481F-8CC1-C5121289AF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62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实验要说明每种方法在现有任务上的效果</a:t>
            </a:r>
            <a:endParaRPr lang="en-US" altLang="zh-CN" dirty="0"/>
          </a:p>
          <a:p>
            <a:r>
              <a:rPr lang="en-US" altLang="zh-CN" dirty="0"/>
              <a:t>2.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97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给数据加上伪标签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28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1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我们首先介绍下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的计算过程，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的计算本身是来源于线性规划中的运输问题，假设有一系列的货源地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 = { s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∣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1 , . . . , m } \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mathcal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{S}=\left \{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s_i|i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=1,...,m\right \}S={s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	 ∣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=1,...,m}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和一系列的目的地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 = { d j ∣ j = 1 , . . . , k } \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mathcal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{D}=\left \{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d_j|j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=1,...,k\right \}D={d j​	 ∣j=1,...,k}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s_is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	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 j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d_jd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j​	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分别表示货源地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的货物供应量和目的地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的货物需求量，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 c_{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}c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	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表示两地之间的单位运输成本，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x_ijx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	 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表示两地之间的运输量，那么运输问题的目的就是寻找运输成本最低的运输方案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 ~ = { x ~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 ∣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1 , . . . , m , j = 1 , . . . , k } \tilde{\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mathcal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{X}}=\left \{\tilde{x}_{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}|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m,j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=1,...,k\right \} X~ ={ x~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	 ∣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m,j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=1,...,k}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2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7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45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96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是否可以迁移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多少张图片适合</a:t>
            </a:r>
            <a:r>
              <a:rPr lang="en-US" altLang="zh-CN" dirty="0"/>
              <a:t>meta-learning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6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05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13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一言以避之 用大量有标注模型已知类别数据 去对拥有少量已标注的模型未知类别的数据进行分类</a:t>
            </a:r>
            <a:endParaRPr lang="en-US" altLang="zh-CN" dirty="0"/>
          </a:p>
          <a:p>
            <a:r>
              <a:rPr lang="zh-CN" altLang="en-US" dirty="0"/>
              <a:t>一直被问一个问题：多少张算</a:t>
            </a:r>
            <a:r>
              <a:rPr lang="en-US" altLang="zh-CN" dirty="0"/>
              <a:t>few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36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498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40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1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N-way-K-shot </a:t>
            </a:r>
            <a:r>
              <a:rPr lang="zh-CN" altLang="en-US" dirty="0"/>
              <a:t>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5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Question : limitation/testing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13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9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Matching Net (cosine similarity)</a:t>
            </a:r>
          </a:p>
          <a:p>
            <a:r>
              <a:rPr lang="en-US" altLang="zh-CN" dirty="0"/>
              <a:t>Prototype Net (NN)</a:t>
            </a:r>
          </a:p>
          <a:p>
            <a:r>
              <a:rPr lang="en-US" altLang="zh-CN" dirty="0"/>
              <a:t>Relation Net (</a:t>
            </a:r>
            <a:r>
              <a:rPr lang="en-US" altLang="zh-CN" dirty="0" err="1"/>
              <a:t>classifer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 err="1"/>
              <a:t>Protonet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42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整体概览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3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整体概览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310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提出使用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之间的相关性去修正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 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E53E3-DB13-481F-8CC1-C5121289AF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4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C707F-80D1-4E2C-B12E-4E86FE51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C700EA-3E9F-4BAB-BA88-DE0A2C813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2D088-92FB-4D3E-9992-33B9871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7F39E-9C51-4518-BCFC-768171FC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E0B09-A13D-42A8-AD12-E52546588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1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58C4E-5DA8-4A36-A69C-9D738CC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44590A-AEBF-4E7D-9441-86FBAA9F6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940B6-44F7-4F66-99D6-6C931473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2219C7-9603-41F4-9933-ABD0725D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F2906-27C6-4A6E-9B6D-B6BB19C9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8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1113E2-93E7-4E16-A7A2-B1391087A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24A76B-EB84-4BA9-826D-602DF1C22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8B419A-466D-46B4-9205-88861DF6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6E8DD-6113-48BF-8B45-A1524088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468991-1852-419D-BABC-AC1FDD97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99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F9E33-21C1-48F7-8028-AF97586A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BCE5-0F5E-4ABB-9C23-9F2127D5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F0EA4-0920-4EBF-BA20-95213FEB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90558C-896F-4880-A790-FA3E75E4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B363A-59BD-4C4A-9830-3F1C60F5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8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896DD-8622-450B-8590-BEFAC7F0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2D2A75-F780-457A-A2C6-364149B30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4B4C8-59F2-4566-AD3E-0EB94B48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77DE11-61F8-4EB5-AB2F-164A1019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E03D63-DF67-40F3-BBBC-DB637FA4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9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56CCC-74FC-4174-9966-64F28F59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3ED5FA-0A01-4E12-A21C-184CB26A9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D32953-5459-41E4-B86A-310CBF017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E9CDBD-8E5A-4E6F-9CE2-65E8EBE21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765A71-3A49-49EE-832D-0A03F4E4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A3D4B-7F67-4922-A2AB-F0B6AA5D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30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EBDE7-20B1-46CA-9D59-C5E22BF8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FD9F45-6783-492F-92B2-5C5B2C01D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CD4533-52E9-4626-9DD9-7D091A9D2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73DC38-375B-4796-BD17-7E9C9E826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D79F65-949F-46A0-8FAA-1BED88440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4D6416-2BB4-4F39-BD88-E0B55513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CC7795-5C3A-4F40-ACE3-C7707453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17A627-AFD9-4505-A915-546761DF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2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94EE4-5F42-4D65-985F-B2E5852F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4A27F8-62B5-44EE-8085-D5069B25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4464C7-430C-4C7D-A21E-E84D57D4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CA3293-05BF-45DF-B7C9-0959649F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4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8C956A-4056-413B-8817-7F0BC8D4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D735BD-129F-4573-9870-930AF93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39A3F-A091-49DC-9F44-43FE655A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2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FF110-31DA-43CB-8945-4BDB19DE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0B01A-4792-4B75-871B-ED9F4D78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46627B-4969-4EA3-B617-48B0656BA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E07755-44B7-4923-A60A-D9911531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B01655-0BF6-4DD5-A6A0-4D68F1F9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8623C4-9251-4A8F-8ADC-D0D6B5C7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6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7AD37-0D7A-47F1-9347-D8E4F0DD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8FEB4A-A9CF-4E70-B303-C0314662D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7CDFEB-7B3D-4AA3-9F64-EDE691921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79069-3EA6-475B-9EFD-0DEBBC5C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6B2834-52D2-48D6-9A1B-E21A5561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D57AE9-BA7C-4CBC-AFC3-90D51D40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39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F78842-630A-443E-AC4C-843BEA261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328A47-AFED-4953-81B2-4481F466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9057B-4E46-43C9-BA19-21B382B8C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4DE4-1CD7-4FA3-8DE3-5F0E98EC269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417BE-3B63-42D2-9A12-BBD8A91B3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0E930-210E-4246-8410-018039934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7BCFC-40B1-4DBE-87B1-6C13B0A2865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01_youtu_logo">
            <a:extLst>
              <a:ext uri="{FF2B5EF4-FFF2-40B4-BE49-F238E27FC236}">
                <a16:creationId xmlns:a16="http://schemas.microsoft.com/office/drawing/2014/main" id="{EED25508-9E11-4799-9D4C-03B9CFD7995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82538" y="292758"/>
            <a:ext cx="1971261" cy="5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6BC2D9-BFDA-4154-88C1-8C139B7026EB}"/>
              </a:ext>
            </a:extLst>
          </p:cNvPr>
          <p:cNvSpPr txBox="1"/>
          <p:nvPr/>
        </p:nvSpPr>
        <p:spPr>
          <a:xfrm>
            <a:off x="1416696" y="1943316"/>
            <a:ext cx="9298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NimbusRomNo9L-Medi"/>
              </a:rPr>
              <a:t>Few Shot Learning</a:t>
            </a:r>
            <a:endParaRPr lang="zh-CN" altLang="en-US" sz="3600" dirty="0"/>
          </a:p>
        </p:txBody>
      </p:sp>
      <p:sp>
        <p:nvSpPr>
          <p:cNvPr id="9" name="Chen Liu, Yanwei Fu, Chengming Xu, Siqian Yang, Jilin Li, Chengjie Wang, Li Zhang">
            <a:extLst>
              <a:ext uri="{FF2B5EF4-FFF2-40B4-BE49-F238E27FC236}">
                <a16:creationId xmlns:a16="http://schemas.microsoft.com/office/drawing/2014/main" id="{A1BBFDFB-D19E-4EB9-B096-7539EFF838BA}"/>
              </a:ext>
            </a:extLst>
          </p:cNvPr>
          <p:cNvSpPr txBox="1">
            <a:spLocks/>
          </p:cNvSpPr>
          <p:nvPr/>
        </p:nvSpPr>
        <p:spPr>
          <a:xfrm>
            <a:off x="4672013" y="3428606"/>
            <a:ext cx="2400300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seasonsyang</a:t>
            </a:r>
          </a:p>
          <a:p>
            <a:r>
              <a:rPr lang="en-US" altLang="zh-CN" sz="2000" dirty="0"/>
              <a:t>2021/07/08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903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921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Cross Attention Network for Few-shot Classification (NIPS2019) 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1CC58-0E68-4703-9B6A-08415A14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4" y="1575915"/>
            <a:ext cx="11468100" cy="30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82E1922-4378-4837-AEF3-966ABFB0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4" y="4435219"/>
            <a:ext cx="6697566" cy="23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F2947E-0D6A-45E8-9369-A82ED8AD9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067" y="5978525"/>
            <a:ext cx="2590800" cy="438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0D7B9-8399-4FF5-91F9-5481CDF3B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329" y="4870336"/>
            <a:ext cx="30384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9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980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ICI</a:t>
            </a:r>
            <a:r>
              <a:rPr lang="zh-CN" altLang="en-US" dirty="0"/>
              <a:t>：</a:t>
            </a:r>
            <a:r>
              <a:rPr lang="en-US" altLang="zh-CN" dirty="0"/>
              <a:t>Instance Credibility Inference for Few-Shot Learning (CVPR2020)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7E506-B02E-49C9-8F2D-6347C488E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5" y="1779388"/>
            <a:ext cx="10366190" cy="432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8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5F9DEFC-93EE-4032-A84E-51BA4740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3" y="1416042"/>
            <a:ext cx="11371262" cy="26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1108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Charting the Right Manifold: Manifold </a:t>
            </a:r>
            <a:r>
              <a:rPr lang="en-US" altLang="zh-CN" dirty="0" err="1"/>
              <a:t>Mixup</a:t>
            </a:r>
            <a:r>
              <a:rPr lang="en-US" altLang="zh-CN" dirty="0"/>
              <a:t> for Few-shot Learning (2020)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FE62DC-FFC9-4510-8D55-9395DBDCABA6}"/>
              </a:ext>
            </a:extLst>
          </p:cNvPr>
          <p:cNvSpPr txBox="1"/>
          <p:nvPr/>
        </p:nvSpPr>
        <p:spPr>
          <a:xfrm>
            <a:off x="739232" y="4581314"/>
            <a:ext cx="37501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Leveraging the Feature Distribution in Transfer-based Few-Shot Learning </a:t>
            </a:r>
            <a:r>
              <a:rPr lang="en-US" altLang="zh-CN" sz="2400" b="1" dirty="0"/>
              <a:t>(2020)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5D32F-DB69-4514-AE4F-F682988C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30" y="4098653"/>
            <a:ext cx="6056269" cy="271119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D1C99DE-F355-454F-B5CF-24D0960A57BB}"/>
              </a:ext>
            </a:extLst>
          </p:cNvPr>
          <p:cNvCxnSpPr/>
          <p:nvPr/>
        </p:nvCxnSpPr>
        <p:spPr>
          <a:xfrm>
            <a:off x="381000" y="4102763"/>
            <a:ext cx="11196734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0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11083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 err="1"/>
              <a:t>DeepEMD</a:t>
            </a:r>
            <a:r>
              <a:rPr lang="en-US" altLang="zh-CN" dirty="0"/>
              <a:t>: </a:t>
            </a:r>
            <a:r>
              <a:rPr lang="en-US" altLang="zh-CN" dirty="0" err="1"/>
              <a:t>FewShot</a:t>
            </a:r>
            <a:r>
              <a:rPr lang="en-US" altLang="zh-CN" dirty="0"/>
              <a:t> Image Classification with Differentiable Earth Mover’s Distance and Structured Classifiers (CVPR2020)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1D90C3-CC12-4695-88CE-C72B508C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3" y="2552774"/>
            <a:ext cx="8585200" cy="331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461886-D2CD-4955-9384-6B2D20DD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067" y="1876507"/>
            <a:ext cx="3477450" cy="43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2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BFBC061-776E-469E-979F-51B936E0B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25605"/>
              </p:ext>
            </p:extLst>
          </p:nvPr>
        </p:nvGraphicFramePr>
        <p:xfrm>
          <a:off x="796834" y="1114250"/>
          <a:ext cx="10652035" cy="5658068"/>
        </p:xfrm>
        <a:graphic>
          <a:graphicData uri="http://schemas.openxmlformats.org/drawingml/2006/table">
            <a:tbl>
              <a:tblPr/>
              <a:tblGrid>
                <a:gridCol w="2590722">
                  <a:extLst>
                    <a:ext uri="{9D8B030D-6E8A-4147-A177-3AD203B41FA5}">
                      <a16:colId xmlns:a16="http://schemas.microsoft.com/office/drawing/2014/main" val="464400979"/>
                    </a:ext>
                  </a:extLst>
                </a:gridCol>
                <a:gridCol w="1237533">
                  <a:extLst>
                    <a:ext uri="{9D8B030D-6E8A-4147-A177-3AD203B41FA5}">
                      <a16:colId xmlns:a16="http://schemas.microsoft.com/office/drawing/2014/main" val="429527807"/>
                    </a:ext>
                  </a:extLst>
                </a:gridCol>
                <a:gridCol w="1353191">
                  <a:extLst>
                    <a:ext uri="{9D8B030D-6E8A-4147-A177-3AD203B41FA5}">
                      <a16:colId xmlns:a16="http://schemas.microsoft.com/office/drawing/2014/main" val="3579643228"/>
                    </a:ext>
                  </a:extLst>
                </a:gridCol>
                <a:gridCol w="1614507">
                  <a:extLst>
                    <a:ext uri="{9D8B030D-6E8A-4147-A177-3AD203B41FA5}">
                      <a16:colId xmlns:a16="http://schemas.microsoft.com/office/drawing/2014/main" val="2197469728"/>
                    </a:ext>
                  </a:extLst>
                </a:gridCol>
                <a:gridCol w="1114048">
                  <a:extLst>
                    <a:ext uri="{9D8B030D-6E8A-4147-A177-3AD203B41FA5}">
                      <a16:colId xmlns:a16="http://schemas.microsoft.com/office/drawing/2014/main" val="501187584"/>
                    </a:ext>
                  </a:extLst>
                </a:gridCol>
                <a:gridCol w="1424290">
                  <a:extLst>
                    <a:ext uri="{9D8B030D-6E8A-4147-A177-3AD203B41FA5}">
                      <a16:colId xmlns:a16="http://schemas.microsoft.com/office/drawing/2014/main" val="318194609"/>
                    </a:ext>
                  </a:extLst>
                </a:gridCol>
                <a:gridCol w="1317744">
                  <a:extLst>
                    <a:ext uri="{9D8B030D-6E8A-4147-A177-3AD203B41FA5}">
                      <a16:colId xmlns:a16="http://schemas.microsoft.com/office/drawing/2014/main" val="1731325639"/>
                    </a:ext>
                  </a:extLst>
                </a:gridCol>
              </a:tblGrid>
              <a:tr h="23676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论文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年份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技术方法名称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数据集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backbone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论文指标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复现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重构指标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71958"/>
                  </a:ext>
                </a:extLst>
              </a:tr>
              <a:tr h="5524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Learning to Compare: Relation Network for Few-Shot Learning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CVPR 2018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RelationNet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conv4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50.44 ± 0.82%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50.50%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108474"/>
                  </a:ext>
                </a:extLst>
              </a:tr>
              <a:tr h="39460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Cross Attention Network for Few-shot Classification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NIPS 2019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CAN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resnet12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63.85 ± 0.48%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64.02 ± 0.20%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453703"/>
                  </a:ext>
                </a:extLst>
              </a:tr>
              <a:tr h="39460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Instance credibility inference for few-shot learning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CVPR2020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ICI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resnet12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66.80%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68.61%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964000"/>
                  </a:ext>
                </a:extLst>
              </a:tr>
              <a:tr h="5524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Embedding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Propagation：Smoother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 Manifold for Few-Shot Classification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ECCV2020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EPNet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conv4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WRN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59.32 ± 0.89%</a:t>
                      </a:r>
                      <a:b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69.92 ± 0.81%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54.04%</a:t>
                      </a:r>
                      <a:b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65.45%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79561"/>
                  </a:ext>
                </a:extLst>
              </a:tr>
              <a:tr h="5524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LaplacianShot：Laplacian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 Regularized Few-Shot Learning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ICML 2020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LaplacianShot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WRN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67.43%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62.61 ± 0.18%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6477"/>
                  </a:ext>
                </a:extLst>
              </a:tr>
              <a:tr h="5524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Rethinking Few-Shot Image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Classification：a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 Good Embedding Is All You Need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ECCV2020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RFS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resnet12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64.82 ± 0.60%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62.80 ± 0.8%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167487"/>
                  </a:ext>
                </a:extLst>
              </a:tr>
              <a:tr h="86812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Deep-EMD Few-Shot Image Classification with Differentiable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Earth Mover’s Distance and Structured Classifiers.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CVPR2020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DeepEMD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resnet12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68.77%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67.96 ± 0.29%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07718"/>
                  </a:ext>
                </a:extLst>
              </a:tr>
              <a:tr h="71028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PT-MAP：Leveraging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 the Feature Distribution in Transfer-based Few-Shot Learning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2020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PT-MAP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WRN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65.35 ± 0.20%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68.66 ± 0.29%</a:t>
                      </a:r>
                    </a:p>
                  </a:txBody>
                  <a:tcPr marL="71333" marR="71333" marT="35667" marB="35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6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185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3CACE76-96D6-4318-AAF4-D5ED43CB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6" y="5420592"/>
            <a:ext cx="3545090" cy="6728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7C6599-37D6-4373-83D4-0F7E4970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4137"/>
            <a:ext cx="3659616" cy="9312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064117"/>
            <a:ext cx="411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Our Research: </a:t>
            </a:r>
            <a:r>
              <a:rPr lang="en-US" altLang="zh-CN" dirty="0" err="1"/>
              <a:t>InfoPatch</a:t>
            </a:r>
            <a:endParaRPr lang="zh-CN" altLang="en-US" dirty="0"/>
          </a:p>
        </p:txBody>
      </p:sp>
      <p:pic>
        <p:nvPicPr>
          <p:cNvPr id="6" name="Screen Shot 2021-01-02 at 6.06.50 PM.png" descr="Screen Shot 2021-01-02 at 6.06.50 PM.png">
            <a:extLst>
              <a:ext uri="{FF2B5EF4-FFF2-40B4-BE49-F238E27FC236}">
                <a16:creationId xmlns:a16="http://schemas.microsoft.com/office/drawing/2014/main" id="{103D5685-A498-4C3C-9F62-1EC3AFA1B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239" y="1646875"/>
            <a:ext cx="8711532" cy="49743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691B301-FE89-45D2-9CE2-4FB33948E579}"/>
              </a:ext>
            </a:extLst>
          </p:cNvPr>
          <p:cNvSpPr/>
          <p:nvPr/>
        </p:nvSpPr>
        <p:spPr>
          <a:xfrm>
            <a:off x="3562136" y="1588206"/>
            <a:ext cx="6028266" cy="26137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B460DE-6693-47E5-9B03-444AE758483C}"/>
              </a:ext>
            </a:extLst>
          </p:cNvPr>
          <p:cNvSpPr/>
          <p:nvPr/>
        </p:nvSpPr>
        <p:spPr>
          <a:xfrm>
            <a:off x="864949" y="1817604"/>
            <a:ext cx="1419710" cy="4179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Step1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CC3C5F-332E-4822-ACAA-F699A06D8033}"/>
              </a:ext>
            </a:extLst>
          </p:cNvPr>
          <p:cNvSpPr txBox="1"/>
          <p:nvPr/>
        </p:nvSpPr>
        <p:spPr>
          <a:xfrm>
            <a:off x="326304" y="2403880"/>
            <a:ext cx="33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Combine </a:t>
            </a:r>
            <a:r>
              <a:rPr lang="en-US" altLang="zh-CN" sz="2400" b="1" dirty="0" err="1">
                <a:latin typeface="+mj-ea"/>
                <a:ea typeface="+mj-ea"/>
              </a:rPr>
              <a:t>infoNCE</a:t>
            </a:r>
            <a:r>
              <a:rPr lang="en-US" altLang="zh-CN" sz="2400" b="1" dirty="0">
                <a:latin typeface="+mj-ea"/>
                <a:ea typeface="+mj-ea"/>
              </a:rPr>
              <a:t> loss</a:t>
            </a:r>
            <a:endParaRPr lang="en-US" altLang="zh-CN" sz="2400" dirty="0"/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B07E2535-162D-4BFE-883D-2B9B38E7E46A}"/>
              </a:ext>
            </a:extLst>
          </p:cNvPr>
          <p:cNvSpPr/>
          <p:nvPr/>
        </p:nvSpPr>
        <p:spPr>
          <a:xfrm rot="1350278">
            <a:off x="2026772" y="1692575"/>
            <a:ext cx="2480898" cy="1522767"/>
          </a:xfrm>
          <a:prstGeom prst="arc">
            <a:avLst>
              <a:gd name="adj1" fmla="val 11028645"/>
              <a:gd name="adj2" fmla="val 16739168"/>
            </a:avLst>
          </a:prstGeom>
          <a:ln w="5715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B9B0FA3-19EA-46E8-9E7E-8C33CE1B2DCD}"/>
              </a:ext>
            </a:extLst>
          </p:cNvPr>
          <p:cNvSpPr/>
          <p:nvPr/>
        </p:nvSpPr>
        <p:spPr>
          <a:xfrm>
            <a:off x="3562137" y="4201922"/>
            <a:ext cx="6028266" cy="228930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8F4DC5C-4BEC-43AF-8234-FDE96A7FCF3E}"/>
              </a:ext>
            </a:extLst>
          </p:cNvPr>
          <p:cNvSpPr/>
          <p:nvPr/>
        </p:nvSpPr>
        <p:spPr>
          <a:xfrm>
            <a:off x="864949" y="4246758"/>
            <a:ext cx="1419710" cy="4179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Step2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F45EA3-BEFD-4F51-BE00-BDECCCAEC538}"/>
              </a:ext>
            </a:extLst>
          </p:cNvPr>
          <p:cNvSpPr txBox="1"/>
          <p:nvPr/>
        </p:nvSpPr>
        <p:spPr>
          <a:xfrm>
            <a:off x="199422" y="4722767"/>
            <a:ext cx="3320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Construct hard samples</a:t>
            </a:r>
            <a:endParaRPr lang="en-US" altLang="zh-CN" sz="2400" dirty="0"/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819EEC57-E61C-4F0C-9EB6-51569E63DDED}"/>
              </a:ext>
            </a:extLst>
          </p:cNvPr>
          <p:cNvSpPr/>
          <p:nvPr/>
        </p:nvSpPr>
        <p:spPr>
          <a:xfrm rot="1535227">
            <a:off x="1913205" y="4159576"/>
            <a:ext cx="2480898" cy="1522767"/>
          </a:xfrm>
          <a:prstGeom prst="arc">
            <a:avLst>
              <a:gd name="adj1" fmla="val 11028645"/>
              <a:gd name="adj2" fmla="val 17146191"/>
            </a:avLst>
          </a:prstGeom>
          <a:ln w="5715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A5B3F74-453B-427F-95FD-C62D6B5F90B9}"/>
              </a:ext>
            </a:extLst>
          </p:cNvPr>
          <p:cNvSpPr/>
          <p:nvPr/>
        </p:nvSpPr>
        <p:spPr>
          <a:xfrm>
            <a:off x="9857232" y="1598759"/>
            <a:ext cx="2008464" cy="489246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AEE05F1-FD70-4C45-AE1A-49202B4DBF29}"/>
              </a:ext>
            </a:extLst>
          </p:cNvPr>
          <p:cNvSpPr/>
          <p:nvPr/>
        </p:nvSpPr>
        <p:spPr>
          <a:xfrm>
            <a:off x="10151609" y="1110011"/>
            <a:ext cx="1419710" cy="4179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Step3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526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Our Research: </a:t>
            </a:r>
            <a:r>
              <a:rPr lang="en-US" altLang="zh-CN" dirty="0" err="1"/>
              <a:t>InfoPatch</a:t>
            </a:r>
            <a:endParaRPr lang="zh-CN" altLang="en-US" dirty="0"/>
          </a:p>
        </p:txBody>
      </p:sp>
      <p:pic>
        <p:nvPicPr>
          <p:cNvPr id="8" name="Screen Shot 2021-01-02 at 6.13.10 PM.png" descr="Screen Shot 2021-01-02 at 6.13.10 PM.png">
            <a:extLst>
              <a:ext uri="{FF2B5EF4-FFF2-40B4-BE49-F238E27FC236}">
                <a16:creationId xmlns:a16="http://schemas.microsoft.com/office/drawing/2014/main" id="{AC4D66F7-89A8-4206-B2D6-5AAE848A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85" y="1637470"/>
            <a:ext cx="9048810" cy="49528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816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Our Research: </a:t>
            </a:r>
            <a:r>
              <a:rPr lang="en-US" altLang="zh-CN" dirty="0" err="1"/>
              <a:t>PatchMix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051DE1-CC1D-4837-A1C3-8B7F1458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2" y="1945288"/>
            <a:ext cx="11335035" cy="38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</a:rPr>
              <a:t>Method</a:t>
            </a:r>
            <a:endParaRPr lang="zh-CN" altLang="en-US" sz="3600" b="1" dirty="0">
              <a:latin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052695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26DC58-2CBD-485F-8D31-3703BB5DD3ED}"/>
              </a:ext>
            </a:extLst>
          </p:cNvPr>
          <p:cNvSpPr/>
          <p:nvPr/>
        </p:nvSpPr>
        <p:spPr>
          <a:xfrm>
            <a:off x="653141" y="1575915"/>
            <a:ext cx="5213505" cy="267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8D485-EA8D-4F4E-9B4D-B1273AD02F1A}"/>
              </a:ext>
            </a:extLst>
          </p:cNvPr>
          <p:cNvSpPr/>
          <p:nvPr/>
        </p:nvSpPr>
        <p:spPr>
          <a:xfrm>
            <a:off x="6144283" y="1575915"/>
            <a:ext cx="5213505" cy="267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EF7983-D43C-4BB7-B975-F5B4A3006CCA}"/>
              </a:ext>
            </a:extLst>
          </p:cNvPr>
          <p:cNvSpPr txBox="1"/>
          <p:nvPr/>
        </p:nvSpPr>
        <p:spPr>
          <a:xfrm>
            <a:off x="2525242" y="1591673"/>
            <a:ext cx="146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Normal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B0CB84-511E-4CC7-A8EA-CE5FA481E0E6}"/>
              </a:ext>
            </a:extLst>
          </p:cNvPr>
          <p:cNvSpPr txBox="1"/>
          <p:nvPr/>
        </p:nvSpPr>
        <p:spPr>
          <a:xfrm>
            <a:off x="8060806" y="1591673"/>
            <a:ext cx="160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Few-shot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DC543C-302C-4F53-8ED3-D4BD630C7131}"/>
              </a:ext>
            </a:extLst>
          </p:cNvPr>
          <p:cNvSpPr txBox="1"/>
          <p:nvPr/>
        </p:nvSpPr>
        <p:spPr>
          <a:xfrm>
            <a:off x="661469" y="2114892"/>
            <a:ext cx="314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Advantage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203027-5BCC-42B7-A556-86090FDAC867}"/>
              </a:ext>
            </a:extLst>
          </p:cNvPr>
          <p:cNvSpPr txBox="1"/>
          <p:nvPr/>
        </p:nvSpPr>
        <p:spPr>
          <a:xfrm>
            <a:off x="661469" y="2973384"/>
            <a:ext cx="17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>
                <a:solidFill>
                  <a:srgbClr val="00B050"/>
                </a:solidFill>
              </a:rPr>
              <a:t>Drawback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1B17AE-0241-469D-98F0-B452F3DCE167}"/>
              </a:ext>
            </a:extLst>
          </p:cNvPr>
          <p:cNvSpPr txBox="1"/>
          <p:nvPr/>
        </p:nvSpPr>
        <p:spPr>
          <a:xfrm>
            <a:off x="6144283" y="2199130"/>
            <a:ext cx="17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Advantage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166E78-0697-4E72-90A0-DE3E10E01B40}"/>
              </a:ext>
            </a:extLst>
          </p:cNvPr>
          <p:cNvSpPr txBox="1"/>
          <p:nvPr/>
        </p:nvSpPr>
        <p:spPr>
          <a:xfrm>
            <a:off x="6144283" y="3059260"/>
            <a:ext cx="175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>
                <a:solidFill>
                  <a:srgbClr val="00B050"/>
                </a:solidFill>
              </a:rPr>
              <a:t>Drawback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66254E-0F9D-48CE-8FF0-F65C72563D65}"/>
              </a:ext>
            </a:extLst>
          </p:cNvPr>
          <p:cNvSpPr txBox="1"/>
          <p:nvPr/>
        </p:nvSpPr>
        <p:spPr>
          <a:xfrm>
            <a:off x="1108043" y="2574462"/>
            <a:ext cx="3148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sz="2000" b="0" dirty="0">
                <a:solidFill>
                  <a:srgbClr val="FF0000"/>
                </a:solidFill>
              </a:rPr>
              <a:t>Easy to follow</a:t>
            </a:r>
          </a:p>
          <a:p>
            <a:endParaRPr lang="en-US" altLang="zh-CN" sz="2000" b="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ED586B-357A-4593-A41E-3A644E20AB89}"/>
              </a:ext>
            </a:extLst>
          </p:cNvPr>
          <p:cNvSpPr txBox="1"/>
          <p:nvPr/>
        </p:nvSpPr>
        <p:spPr>
          <a:xfrm>
            <a:off x="6599185" y="2629190"/>
            <a:ext cx="3148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sz="2000" b="0" dirty="0">
                <a:solidFill>
                  <a:srgbClr val="FF0000"/>
                </a:solidFill>
              </a:rPr>
              <a:t>Friendly to unseen class</a:t>
            </a:r>
          </a:p>
          <a:p>
            <a:endParaRPr lang="en-US" altLang="zh-CN" sz="2000" b="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C257A0-40A8-4DAE-A198-599F94440E14}"/>
              </a:ext>
            </a:extLst>
          </p:cNvPr>
          <p:cNvSpPr txBox="1"/>
          <p:nvPr/>
        </p:nvSpPr>
        <p:spPr>
          <a:xfrm>
            <a:off x="587445" y="4599519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0E6CE8-BE41-49A8-8A62-A37534E02D0E}"/>
              </a:ext>
            </a:extLst>
          </p:cNvPr>
          <p:cNvSpPr txBox="1"/>
          <p:nvPr/>
        </p:nvSpPr>
        <p:spPr>
          <a:xfrm>
            <a:off x="609350" y="5020865"/>
            <a:ext cx="1099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457200" indent="-457200">
              <a:buAutoNum type="arabicPeriod"/>
            </a:pPr>
            <a:r>
              <a:rPr lang="en-US" altLang="zh-CN" dirty="0"/>
              <a:t>How to find the relationship between theory and practice?</a:t>
            </a:r>
          </a:p>
          <a:p>
            <a:pPr marL="457200" indent="-457200">
              <a:buAutoNum type="arabicPeriod"/>
            </a:pPr>
            <a:r>
              <a:rPr lang="en-US" altLang="zh-CN" dirty="0"/>
              <a:t>Can the few-shot methods work on many-shot case?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632FA2-2EA6-4F8C-A8B0-E23183A1FEA5}"/>
              </a:ext>
            </a:extLst>
          </p:cNvPr>
          <p:cNvSpPr txBox="1"/>
          <p:nvPr/>
        </p:nvSpPr>
        <p:spPr>
          <a:xfrm>
            <a:off x="1089421" y="3416679"/>
            <a:ext cx="3895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sz="2000" b="0" dirty="0">
                <a:solidFill>
                  <a:srgbClr val="00B050"/>
                </a:solidFill>
              </a:rPr>
              <a:t>Need Large amounts of data</a:t>
            </a:r>
          </a:p>
          <a:p>
            <a:r>
              <a:rPr lang="en-US" altLang="zh-CN" sz="2000" b="0" dirty="0">
                <a:solidFill>
                  <a:srgbClr val="00B050"/>
                </a:solidFill>
              </a:rPr>
              <a:t> </a:t>
            </a:r>
          </a:p>
          <a:p>
            <a:endParaRPr lang="en-US" altLang="zh-CN" sz="2000" b="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C5E85F-D55F-479C-991C-3C8838CC6F2C}"/>
              </a:ext>
            </a:extLst>
          </p:cNvPr>
          <p:cNvSpPr txBox="1"/>
          <p:nvPr/>
        </p:nvSpPr>
        <p:spPr>
          <a:xfrm>
            <a:off x="6599185" y="3416679"/>
            <a:ext cx="3895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sz="2000" b="0" dirty="0">
                <a:solidFill>
                  <a:srgbClr val="00B050"/>
                </a:solidFill>
              </a:rPr>
              <a:t>Hard to understand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Too many limitations (train/test)</a:t>
            </a:r>
          </a:p>
          <a:p>
            <a:r>
              <a:rPr lang="en-US" altLang="zh-CN" sz="2000" b="0" dirty="0">
                <a:solidFill>
                  <a:srgbClr val="00B050"/>
                </a:solidFill>
              </a:rPr>
              <a:t> </a:t>
            </a:r>
          </a:p>
          <a:p>
            <a:endParaRPr lang="en-US" altLang="zh-CN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9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Experiment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38704B-F1FA-41AB-835F-014A1CD87901}"/>
              </a:ext>
            </a:extLst>
          </p:cNvPr>
          <p:cNvSpPr txBox="1"/>
          <p:nvPr/>
        </p:nvSpPr>
        <p:spPr>
          <a:xfrm>
            <a:off x="614265" y="111425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Settings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CE04D8-5AB4-4867-AC52-723AD174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5" y="1970279"/>
            <a:ext cx="4843208" cy="3896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3F2170-9C30-4DF6-8D88-241E557A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7" y="1970280"/>
            <a:ext cx="5274264" cy="389658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F80DB79-75AC-46B9-B871-B93573BD38C9}"/>
              </a:ext>
            </a:extLst>
          </p:cNvPr>
          <p:cNvCxnSpPr/>
          <p:nvPr/>
        </p:nvCxnSpPr>
        <p:spPr>
          <a:xfrm>
            <a:off x="6055817" y="1426866"/>
            <a:ext cx="13522" cy="486340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F90150D-3BE3-4334-9C5D-1E363FBE126F}"/>
              </a:ext>
            </a:extLst>
          </p:cNvPr>
          <p:cNvSpPr txBox="1"/>
          <p:nvPr/>
        </p:nvSpPr>
        <p:spPr>
          <a:xfrm>
            <a:off x="1149010" y="2130808"/>
            <a:ext cx="155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Normal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93754F-4091-4B3C-8485-90091DD84339}"/>
              </a:ext>
            </a:extLst>
          </p:cNvPr>
          <p:cNvSpPr txBox="1"/>
          <p:nvPr/>
        </p:nvSpPr>
        <p:spPr>
          <a:xfrm>
            <a:off x="6486873" y="2130807"/>
            <a:ext cx="155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Few-shot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53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42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Contents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FD0689F-6B26-43B4-AA77-95F4BDAD38EF}"/>
              </a:ext>
            </a:extLst>
          </p:cNvPr>
          <p:cNvSpPr txBox="1"/>
          <p:nvPr/>
        </p:nvSpPr>
        <p:spPr>
          <a:xfrm>
            <a:off x="877077" y="1371600"/>
            <a:ext cx="8653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j-ea"/>
                <a:ea typeface="+mj-ea"/>
              </a:rPr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Supervised Learning vs Meta Learning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DAFFAA-59D4-4BF5-AF0D-3AE41C47A7D4}"/>
              </a:ext>
            </a:extLst>
          </p:cNvPr>
          <p:cNvSpPr txBox="1"/>
          <p:nvPr/>
        </p:nvSpPr>
        <p:spPr>
          <a:xfrm>
            <a:off x="877075" y="2649734"/>
            <a:ext cx="109634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Open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Classic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Related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Our Research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CB6447-A382-4036-AA54-B1E3C9272553}"/>
              </a:ext>
            </a:extLst>
          </p:cNvPr>
          <p:cNvSpPr txBox="1"/>
          <p:nvPr/>
        </p:nvSpPr>
        <p:spPr>
          <a:xfrm>
            <a:off x="877075" y="4666532"/>
            <a:ext cx="109634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+mj-ea"/>
                <a:ea typeface="+mj-ea"/>
              </a:rPr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Hair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FuChi</a:t>
            </a:r>
            <a:r>
              <a:rPr lang="en-US" altLang="zh-CN" sz="2400" dirty="0"/>
              <a:t> D54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E0799B-997D-4F7B-AA1A-CFEBA6B9AD28}"/>
              </a:ext>
            </a:extLst>
          </p:cNvPr>
          <p:cNvSpPr txBox="1"/>
          <p:nvPr/>
        </p:nvSpPr>
        <p:spPr>
          <a:xfrm>
            <a:off x="877075" y="5904422"/>
            <a:ext cx="10963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+mj-ea"/>
                <a:ea typeface="+mj-ea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98318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Experiment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38704B-F1FA-41AB-835F-014A1CD87901}"/>
              </a:ext>
            </a:extLst>
          </p:cNvPr>
          <p:cNvSpPr txBox="1"/>
          <p:nvPr/>
        </p:nvSpPr>
        <p:spPr>
          <a:xfrm>
            <a:off x="614265" y="111425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Results (</a:t>
            </a:r>
            <a:r>
              <a:rPr lang="en-US" altLang="zh-CN" dirty="0" err="1"/>
              <a:t>HairColor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20D2BC9-19CC-4CF6-B2E8-BA0FAC9A8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18754"/>
              </p:ext>
            </p:extLst>
          </p:nvPr>
        </p:nvGraphicFramePr>
        <p:xfrm>
          <a:off x="1149979" y="1758501"/>
          <a:ext cx="9521371" cy="3342541"/>
        </p:xfrm>
        <a:graphic>
          <a:graphicData uri="http://schemas.openxmlformats.org/drawingml/2006/table">
            <a:tbl>
              <a:tblPr/>
              <a:tblGrid>
                <a:gridCol w="1733806">
                  <a:extLst>
                    <a:ext uri="{9D8B030D-6E8A-4147-A177-3AD203B41FA5}">
                      <a16:colId xmlns:a16="http://schemas.microsoft.com/office/drawing/2014/main" val="4107617787"/>
                    </a:ext>
                  </a:extLst>
                </a:gridCol>
                <a:gridCol w="1733806">
                  <a:extLst>
                    <a:ext uri="{9D8B030D-6E8A-4147-A177-3AD203B41FA5}">
                      <a16:colId xmlns:a16="http://schemas.microsoft.com/office/drawing/2014/main" val="2640646003"/>
                    </a:ext>
                  </a:extLst>
                </a:gridCol>
                <a:gridCol w="3218613">
                  <a:extLst>
                    <a:ext uri="{9D8B030D-6E8A-4147-A177-3AD203B41FA5}">
                      <a16:colId xmlns:a16="http://schemas.microsoft.com/office/drawing/2014/main" val="22051220"/>
                    </a:ext>
                  </a:extLst>
                </a:gridCol>
                <a:gridCol w="1635279">
                  <a:extLst>
                    <a:ext uri="{9D8B030D-6E8A-4147-A177-3AD203B41FA5}">
                      <a16:colId xmlns:a16="http://schemas.microsoft.com/office/drawing/2014/main" val="1151085728"/>
                    </a:ext>
                  </a:extLst>
                </a:gridCol>
                <a:gridCol w="1199867">
                  <a:extLst>
                    <a:ext uri="{9D8B030D-6E8A-4147-A177-3AD203B41FA5}">
                      <a16:colId xmlns:a16="http://schemas.microsoft.com/office/drawing/2014/main" val="1637369558"/>
                    </a:ext>
                  </a:extLst>
                </a:gridCol>
              </a:tblGrid>
              <a:tr h="5872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Name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Dataset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Settings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backbone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Accuracy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904785"/>
                  </a:ext>
                </a:extLst>
              </a:tr>
              <a:tr h="5872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normal_cls4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HairColor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Images from only 4 few classes (200 each)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res18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97.78%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327015"/>
                  </a:ext>
                </a:extLst>
              </a:tr>
              <a:tr h="13532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normal_cls8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HairColor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Images from 8 classes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res18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98.16%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670885"/>
                  </a:ext>
                </a:extLst>
              </a:tr>
              <a:tr h="58724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few-shot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(PT-MAP)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HairColor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4-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way-200-shot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res18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99.33%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254293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71F2D36-DAF9-469F-851C-5A791DE270F1}"/>
              </a:ext>
            </a:extLst>
          </p:cNvPr>
          <p:cNvCxnSpPr>
            <a:cxnSpLocks/>
          </p:cNvCxnSpPr>
          <p:nvPr/>
        </p:nvCxnSpPr>
        <p:spPr>
          <a:xfrm>
            <a:off x="614265" y="5375868"/>
            <a:ext cx="1046906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4D8D6D8-D53C-4AF2-BAF9-35D954758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81398"/>
              </p:ext>
            </p:extLst>
          </p:nvPr>
        </p:nvGraphicFramePr>
        <p:xfrm>
          <a:off x="1149979" y="5670883"/>
          <a:ext cx="9521372" cy="861150"/>
        </p:xfrm>
        <a:graphic>
          <a:graphicData uri="http://schemas.openxmlformats.org/drawingml/2006/table">
            <a:tbl>
              <a:tblPr/>
              <a:tblGrid>
                <a:gridCol w="1378602">
                  <a:extLst>
                    <a:ext uri="{9D8B030D-6E8A-4147-A177-3AD203B41FA5}">
                      <a16:colId xmlns:a16="http://schemas.microsoft.com/office/drawing/2014/main" val="4094367231"/>
                    </a:ext>
                  </a:extLst>
                </a:gridCol>
                <a:gridCol w="1249760">
                  <a:extLst>
                    <a:ext uri="{9D8B030D-6E8A-4147-A177-3AD203B41FA5}">
                      <a16:colId xmlns:a16="http://schemas.microsoft.com/office/drawing/2014/main" val="1747613025"/>
                    </a:ext>
                  </a:extLst>
                </a:gridCol>
                <a:gridCol w="1378602">
                  <a:extLst>
                    <a:ext uri="{9D8B030D-6E8A-4147-A177-3AD203B41FA5}">
                      <a16:colId xmlns:a16="http://schemas.microsoft.com/office/drawing/2014/main" val="2066696956"/>
                    </a:ext>
                  </a:extLst>
                </a:gridCol>
                <a:gridCol w="1378602">
                  <a:extLst>
                    <a:ext uri="{9D8B030D-6E8A-4147-A177-3AD203B41FA5}">
                      <a16:colId xmlns:a16="http://schemas.microsoft.com/office/drawing/2014/main" val="1593331926"/>
                    </a:ext>
                  </a:extLst>
                </a:gridCol>
                <a:gridCol w="1378602">
                  <a:extLst>
                    <a:ext uri="{9D8B030D-6E8A-4147-A177-3AD203B41FA5}">
                      <a16:colId xmlns:a16="http://schemas.microsoft.com/office/drawing/2014/main" val="3678112094"/>
                    </a:ext>
                  </a:extLst>
                </a:gridCol>
                <a:gridCol w="1378602">
                  <a:extLst>
                    <a:ext uri="{9D8B030D-6E8A-4147-A177-3AD203B41FA5}">
                      <a16:colId xmlns:a16="http://schemas.microsoft.com/office/drawing/2014/main" val="108860781"/>
                    </a:ext>
                  </a:extLst>
                </a:gridCol>
                <a:gridCol w="1378602">
                  <a:extLst>
                    <a:ext uri="{9D8B030D-6E8A-4147-A177-3AD203B41FA5}">
                      <a16:colId xmlns:a16="http://schemas.microsoft.com/office/drawing/2014/main" val="2934979076"/>
                    </a:ext>
                  </a:extLst>
                </a:gridCol>
              </a:tblGrid>
              <a:tr h="30485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hots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87425"/>
                  </a:ext>
                </a:extLst>
              </a:tr>
              <a:tr h="49539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Accuracy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64.20%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74.05%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75.75%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79.27%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80.99%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83.12%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43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42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Experiment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38704B-F1FA-41AB-835F-014A1CD87901}"/>
              </a:ext>
            </a:extLst>
          </p:cNvPr>
          <p:cNvSpPr txBox="1"/>
          <p:nvPr/>
        </p:nvSpPr>
        <p:spPr>
          <a:xfrm>
            <a:off x="614265" y="111425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Results (FC-project)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6EF9EA-229C-49F9-A4A4-86199914A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42670"/>
              </p:ext>
            </p:extLst>
          </p:nvPr>
        </p:nvGraphicFramePr>
        <p:xfrm>
          <a:off x="1184857" y="1956603"/>
          <a:ext cx="9530368" cy="4044724"/>
        </p:xfrm>
        <a:graphic>
          <a:graphicData uri="http://schemas.openxmlformats.org/drawingml/2006/table">
            <a:tbl>
              <a:tblPr/>
              <a:tblGrid>
                <a:gridCol w="1735444">
                  <a:extLst>
                    <a:ext uri="{9D8B030D-6E8A-4147-A177-3AD203B41FA5}">
                      <a16:colId xmlns:a16="http://schemas.microsoft.com/office/drawing/2014/main" val="1197819442"/>
                    </a:ext>
                  </a:extLst>
                </a:gridCol>
                <a:gridCol w="1735444">
                  <a:extLst>
                    <a:ext uri="{9D8B030D-6E8A-4147-A177-3AD203B41FA5}">
                      <a16:colId xmlns:a16="http://schemas.microsoft.com/office/drawing/2014/main" val="412923077"/>
                    </a:ext>
                  </a:extLst>
                </a:gridCol>
                <a:gridCol w="2801123">
                  <a:extLst>
                    <a:ext uri="{9D8B030D-6E8A-4147-A177-3AD203B41FA5}">
                      <a16:colId xmlns:a16="http://schemas.microsoft.com/office/drawing/2014/main" val="364111686"/>
                    </a:ext>
                  </a:extLst>
                </a:gridCol>
                <a:gridCol w="1522913">
                  <a:extLst>
                    <a:ext uri="{9D8B030D-6E8A-4147-A177-3AD203B41FA5}">
                      <a16:colId xmlns:a16="http://schemas.microsoft.com/office/drawing/2014/main" val="3473903020"/>
                    </a:ext>
                  </a:extLst>
                </a:gridCol>
                <a:gridCol w="1735444">
                  <a:extLst>
                    <a:ext uri="{9D8B030D-6E8A-4147-A177-3AD203B41FA5}">
                      <a16:colId xmlns:a16="http://schemas.microsoft.com/office/drawing/2014/main" val="431271834"/>
                    </a:ext>
                  </a:extLst>
                </a:gridCol>
              </a:tblGrid>
              <a:tr h="56768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Name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Dataset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Settings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backbone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Accuracy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843966"/>
                  </a:ext>
                </a:extLst>
              </a:tr>
              <a:tr h="92248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normal_cls3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Images from only 3 few classes (200 each)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res18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69.50%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916451"/>
                  </a:ext>
                </a:extLst>
              </a:tr>
              <a:tr h="163208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normal_cls12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a:t>Images from 12 classes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res18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85.50%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19381"/>
                  </a:ext>
                </a:extLst>
              </a:tr>
              <a:tr h="92248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few-shot </a:t>
                      </a:r>
                    </a:p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(PT-MAP)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3-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way-200-shot</a:t>
                      </a:r>
                      <a:endParaRPr lang="zh-CN" altLang="en-US" sz="2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res18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90.00%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995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526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Future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38704B-F1FA-41AB-835F-014A1CD87901}"/>
              </a:ext>
            </a:extLst>
          </p:cNvPr>
          <p:cNvSpPr txBox="1"/>
          <p:nvPr/>
        </p:nvSpPr>
        <p:spPr>
          <a:xfrm>
            <a:off x="614265" y="111425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Few Shot Learning for Object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EDCCC9-5146-4E6E-9A4B-6E8D82B5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14" y="2011213"/>
            <a:ext cx="11040420" cy="40479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F469C7-9E73-4C62-96AE-64F0721DA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29" y="2267067"/>
            <a:ext cx="6469822" cy="36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Future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538704B-F1FA-41AB-835F-014A1CD87901}"/>
              </a:ext>
            </a:extLst>
          </p:cNvPr>
          <p:cNvSpPr txBox="1"/>
          <p:nvPr/>
        </p:nvSpPr>
        <p:spPr>
          <a:xfrm>
            <a:off x="614265" y="1114250"/>
            <a:ext cx="1099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Few Shot Learning for Semantic Segmentation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E84EBC-3642-47A0-8FDC-F19FAA5C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65" y="1874520"/>
            <a:ext cx="9165525" cy="42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3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4529204" y="2867672"/>
            <a:ext cx="3133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948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Introduction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85B10A8-ECC0-4465-99E7-1155421770C3}"/>
              </a:ext>
            </a:extLst>
          </p:cNvPr>
          <p:cNvSpPr txBox="1"/>
          <p:nvPr/>
        </p:nvSpPr>
        <p:spPr>
          <a:xfrm>
            <a:off x="587445" y="1185210"/>
            <a:ext cx="68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Problem Description: Classification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82151A-75D8-4860-BB2D-6016BF5F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94" y="1840945"/>
            <a:ext cx="85248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45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Introduction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4" y="1124215"/>
            <a:ext cx="68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Meta-Learning</a:t>
            </a:r>
            <a:endParaRPr lang="zh-CN" altLang="en-US" dirty="0"/>
          </a:p>
        </p:txBody>
      </p:sp>
      <p:pic>
        <p:nvPicPr>
          <p:cNvPr id="11" name="Picture 6" descr="meta-learning">
            <a:extLst>
              <a:ext uri="{FF2B5EF4-FFF2-40B4-BE49-F238E27FC236}">
                <a16:creationId xmlns:a16="http://schemas.microsoft.com/office/drawing/2014/main" id="{216A2308-2DAC-4218-AB26-0B237EC8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34" y="1575915"/>
            <a:ext cx="8171920" cy="507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Dataset(1)">
            <a:extLst>
              <a:ext uri="{FF2B5EF4-FFF2-40B4-BE49-F238E27FC236}">
                <a16:creationId xmlns:a16="http://schemas.microsoft.com/office/drawing/2014/main" id="{74385534-D1DF-4AD3-B277-CBE8F0D2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7" y="2251641"/>
            <a:ext cx="3638140" cy="399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F4AE38-296E-43B0-8BDB-A3549F1E196F}"/>
              </a:ext>
            </a:extLst>
          </p:cNvPr>
          <p:cNvSpPr txBox="1"/>
          <p:nvPr/>
        </p:nvSpPr>
        <p:spPr>
          <a:xfrm>
            <a:off x="909229" y="1734094"/>
            <a:ext cx="2258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 Example</a:t>
            </a:r>
          </a:p>
        </p:txBody>
      </p:sp>
    </p:spTree>
    <p:extLst>
      <p:ext uri="{BB962C8B-B14F-4D97-AF65-F5344CB8AC3E}">
        <p14:creationId xmlns:p14="http://schemas.microsoft.com/office/powerpoint/2010/main" val="398026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DB9F93-B6B1-4936-80A7-539034F2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81" y="1585880"/>
            <a:ext cx="9197265" cy="51628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Introduction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4" y="1124215"/>
            <a:ext cx="68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Supervised Learning vs Meta-Learning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87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68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Open Dataset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9625D96-B0E5-4BEC-AA2F-12B1CA623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18540"/>
              </p:ext>
            </p:extLst>
          </p:nvPr>
        </p:nvGraphicFramePr>
        <p:xfrm>
          <a:off x="1883637" y="1840945"/>
          <a:ext cx="8424726" cy="4559394"/>
        </p:xfrm>
        <a:graphic>
          <a:graphicData uri="http://schemas.openxmlformats.org/drawingml/2006/table">
            <a:tbl>
              <a:tblPr/>
              <a:tblGrid>
                <a:gridCol w="1827049">
                  <a:extLst>
                    <a:ext uri="{9D8B030D-6E8A-4147-A177-3AD203B41FA5}">
                      <a16:colId xmlns:a16="http://schemas.microsoft.com/office/drawing/2014/main" val="860348429"/>
                    </a:ext>
                  </a:extLst>
                </a:gridCol>
                <a:gridCol w="1796598">
                  <a:extLst>
                    <a:ext uri="{9D8B030D-6E8A-4147-A177-3AD203B41FA5}">
                      <a16:colId xmlns:a16="http://schemas.microsoft.com/office/drawing/2014/main" val="3750589396"/>
                    </a:ext>
                  </a:extLst>
                </a:gridCol>
                <a:gridCol w="1603743">
                  <a:extLst>
                    <a:ext uri="{9D8B030D-6E8A-4147-A177-3AD203B41FA5}">
                      <a16:colId xmlns:a16="http://schemas.microsoft.com/office/drawing/2014/main" val="877895183"/>
                    </a:ext>
                  </a:extLst>
                </a:gridCol>
                <a:gridCol w="1867650">
                  <a:extLst>
                    <a:ext uri="{9D8B030D-6E8A-4147-A177-3AD203B41FA5}">
                      <a16:colId xmlns:a16="http://schemas.microsoft.com/office/drawing/2014/main" val="2918944467"/>
                    </a:ext>
                  </a:extLst>
                </a:gridCol>
                <a:gridCol w="1329686">
                  <a:extLst>
                    <a:ext uri="{9D8B030D-6E8A-4147-A177-3AD203B41FA5}">
                      <a16:colId xmlns:a16="http://schemas.microsoft.com/office/drawing/2014/main" val="3509517716"/>
                    </a:ext>
                  </a:extLst>
                </a:gridCol>
              </a:tblGrid>
              <a:tr h="34474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number of images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dirty="0">
                          <a:solidFill>
                            <a:srgbClr val="000000"/>
                          </a:solidFill>
                          <a:effectLst/>
                        </a:rPr>
                        <a:t>number of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class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image size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75230"/>
                  </a:ext>
                </a:extLst>
              </a:tr>
              <a:tr h="5954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Omniglot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hand writing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1623*20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train: 1200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test/val: 423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28*28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825158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</a:rPr>
                        <a:t>miniImageNet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imageNet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100*600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train: 64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test: 20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val: 16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dirty="0">
                          <a:solidFill>
                            <a:srgbClr val="000000"/>
                          </a:solidFill>
                          <a:effectLst/>
                        </a:rPr>
                        <a:t>84*84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280184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</a:rPr>
                        <a:t>tieredImageNet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imageNet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779165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train: 20(351)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test: 8(160)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val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: 6(97)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dirty="0">
                          <a:solidFill>
                            <a:srgbClr val="000000"/>
                          </a:solidFill>
                          <a:effectLst/>
                        </a:rPr>
                        <a:t>84*84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09340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CUB-200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Caltech-UCSD Birds-200-2011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11788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train: 100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test: 50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val: 50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84*84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406413"/>
                  </a:ext>
                </a:extLst>
              </a:tr>
              <a:tr h="84620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CIFAR-FS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CIFAR100 Few-Shots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</a:rPr>
                        <a:t>100*600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train: 64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test: 20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val: 16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dirty="0">
                          <a:solidFill>
                            <a:srgbClr val="000000"/>
                          </a:solidFill>
                          <a:effectLst/>
                        </a:rPr>
                        <a:t>32*32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00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33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68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Classic Few-Shot Learning Methods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17C10E-0682-4F97-8741-EDACC39D8416}"/>
              </a:ext>
            </a:extLst>
          </p:cNvPr>
          <p:cNvSpPr txBox="1"/>
          <p:nvPr/>
        </p:nvSpPr>
        <p:spPr>
          <a:xfrm>
            <a:off x="750293" y="2079036"/>
            <a:ext cx="28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j-ea"/>
                <a:ea typeface="+mj-ea"/>
              </a:rPr>
              <a:t>Matching Network</a:t>
            </a:r>
            <a:endParaRPr lang="en-US" altLang="zh-CN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B00BE6-84FF-458B-A8D5-DA7E6D79FE56}"/>
              </a:ext>
            </a:extLst>
          </p:cNvPr>
          <p:cNvSpPr txBox="1"/>
          <p:nvPr/>
        </p:nvSpPr>
        <p:spPr>
          <a:xfrm>
            <a:off x="5910396" y="1379280"/>
            <a:ext cx="299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j-ea"/>
                <a:ea typeface="+mj-ea"/>
              </a:rPr>
              <a:t>Prototype Network</a:t>
            </a:r>
            <a:endParaRPr lang="en-US" altLang="zh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C696C-02C5-4974-BD06-D4589FA40C20}"/>
              </a:ext>
            </a:extLst>
          </p:cNvPr>
          <p:cNvSpPr txBox="1"/>
          <p:nvPr/>
        </p:nvSpPr>
        <p:spPr>
          <a:xfrm>
            <a:off x="8651415" y="3350128"/>
            <a:ext cx="281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j-ea"/>
                <a:ea typeface="+mj-ea"/>
              </a:rPr>
              <a:t>Relation Network</a:t>
            </a:r>
            <a:endParaRPr lang="en-US" altLang="zh-CN" sz="2400" dirty="0"/>
          </a:p>
        </p:txBody>
      </p:sp>
      <p:pic>
        <p:nvPicPr>
          <p:cNvPr id="3080" name="Picture 8" descr="Matching Networks architecture | Download Scientific Diagram">
            <a:extLst>
              <a:ext uri="{FF2B5EF4-FFF2-40B4-BE49-F238E27FC236}">
                <a16:creationId xmlns:a16="http://schemas.microsoft.com/office/drawing/2014/main" id="{EA7622CE-58A4-4F9F-B2FD-DC33C305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3" y="2808080"/>
            <a:ext cx="4250936" cy="271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ototypical Networks for Few-shot Learning | Papers With Code">
            <a:extLst>
              <a:ext uri="{FF2B5EF4-FFF2-40B4-BE49-F238E27FC236}">
                <a16:creationId xmlns:a16="http://schemas.microsoft.com/office/drawing/2014/main" id="{81E9538E-7980-4410-8483-4F0756C3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96" y="1779390"/>
            <a:ext cx="2753639" cy="18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gure 1 from Learning to Compare: Relation Network for Few-Shot Learning |  Semantic Scholar">
            <a:extLst>
              <a:ext uri="{FF2B5EF4-FFF2-40B4-BE49-F238E27FC236}">
                <a16:creationId xmlns:a16="http://schemas.microsoft.com/office/drawing/2014/main" id="{03BEB803-395A-4783-9291-B01A1AD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8" y="4005863"/>
            <a:ext cx="5040136" cy="24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6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648253" y="1083574"/>
            <a:ext cx="126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Trend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4290609-264C-41A2-A6CA-D094489F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887855"/>
            <a:ext cx="4391025" cy="344805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C0ED20D-12F2-4A70-BB56-065A9002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12" y="1314406"/>
            <a:ext cx="72961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879EA3-C255-40C7-9CF0-501FFC1A5F7E}"/>
              </a:ext>
            </a:extLst>
          </p:cNvPr>
          <p:cNvSpPr txBox="1"/>
          <p:nvPr/>
        </p:nvSpPr>
        <p:spPr>
          <a:xfrm>
            <a:off x="614265" y="406364"/>
            <a:ext cx="284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Method</a:t>
            </a:r>
            <a:endParaRPr lang="zh-CN" altLang="en-US" sz="36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167EFE-1A7C-4815-B19A-521E59D66D60}"/>
              </a:ext>
            </a:extLst>
          </p:cNvPr>
          <p:cNvCxnSpPr>
            <a:cxnSpLocks/>
          </p:cNvCxnSpPr>
          <p:nvPr/>
        </p:nvCxnSpPr>
        <p:spPr>
          <a:xfrm>
            <a:off x="614265" y="991139"/>
            <a:ext cx="1096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08129-0D9E-4A1F-B09C-09BBE475A742}"/>
              </a:ext>
            </a:extLst>
          </p:cNvPr>
          <p:cNvSpPr txBox="1"/>
          <p:nvPr/>
        </p:nvSpPr>
        <p:spPr>
          <a:xfrm>
            <a:off x="587445" y="1185210"/>
            <a:ext cx="68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Trend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74248-ED5A-469F-B025-F425CF8A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96" y="1320438"/>
            <a:ext cx="7080104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265E57-44F4-465E-B670-232CA1C2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96" y="3912156"/>
            <a:ext cx="7241917" cy="27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96885-0CEE-4AC9-82B6-BF574DCAD0A2}"/>
              </a:ext>
            </a:extLst>
          </p:cNvPr>
          <p:cNvCxnSpPr/>
          <p:nvPr/>
        </p:nvCxnSpPr>
        <p:spPr>
          <a:xfrm>
            <a:off x="1625600" y="3912156"/>
            <a:ext cx="80137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91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5580</TotalTime>
  <Words>750</Words>
  <Application>Microsoft Office PowerPoint</Application>
  <PresentationFormat>宽屏</PresentationFormat>
  <Paragraphs>275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NimbusRomNo9L-Medi</vt:lpstr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seasonsyang</dc:creator>
  <cp:lastModifiedBy>jasoncjwang(汪铖杰)</cp:lastModifiedBy>
  <cp:revision>187</cp:revision>
  <dcterms:created xsi:type="dcterms:W3CDTF">2021-01-06T18:37:58Z</dcterms:created>
  <dcterms:modified xsi:type="dcterms:W3CDTF">2021-10-11T06:31:35Z</dcterms:modified>
</cp:coreProperties>
</file>